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5" d="100"/>
          <a:sy n="65" d="100"/>
        </p:scale>
        <p:origin x="186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0693" y="1769540"/>
            <a:ext cx="9440034" cy="1828801"/>
          </a:xfrm>
        </p:spPr>
        <p:txBody>
          <a:bodyPr anchor="b">
            <a:normAutofit/>
          </a:bodyPr>
          <a:lstStyle>
            <a:lvl1pPr algn="ctr"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0693" y="3598339"/>
            <a:ext cx="9440034" cy="1049867"/>
          </a:xfrm>
        </p:spPr>
        <p:txBody>
          <a:bodyPr anchor="t"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0CED24-9D2D-4B19-9E44-E9C809BC8864}" type="datetimeFigureOut">
              <a:rPr lang="en-US" smtClean="0"/>
              <a:t>6/4/2020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770EB5-CBBA-49B5-871C-1B672401521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064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Slate-V2-HD-pano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3883" y="547807"/>
            <a:ext cx="10141799" cy="381680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806" y="4565255"/>
            <a:ext cx="10355326" cy="543472"/>
          </a:xfrm>
        </p:spPr>
        <p:txBody>
          <a:bodyPr anchor="b">
            <a:normAutofit/>
          </a:bodyPr>
          <a:lstStyle>
            <a:lvl1pPr algn="ctr">
              <a:defRPr sz="2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69349" y="695009"/>
            <a:ext cx="9845346" cy="3525671"/>
          </a:xfr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5" y="5108728"/>
            <a:ext cx="10353762" cy="682472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0CED24-9D2D-4B19-9E44-E9C809BC8864}" type="datetimeFigureOut">
              <a:rPr lang="en-US" smtClean="0"/>
              <a:t>6/4/2020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770EB5-CBBA-49B5-871C-1B672401521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81497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8437"/>
            <a:ext cx="10353762" cy="353434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4295180"/>
            <a:ext cx="10353763" cy="1501826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0CED24-9D2D-4B19-9E44-E9C809BC8864}" type="datetimeFigureOut">
              <a:rPr lang="en-US" smtClean="0"/>
              <a:t>6/4/2020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770EB5-CBBA-49B5-871C-1B672401521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245985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532749"/>
          </a:xfrm>
        </p:spPr>
        <p:txBody>
          <a:bodyPr anchor="t">
            <a:normAutofit/>
          </a:bodyPr>
          <a:lstStyle>
            <a:lvl1pPr marL="0" indent="0" algn="r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4304353"/>
            <a:ext cx="10353763" cy="1489496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0CED24-9D2D-4B19-9E44-E9C809BC8864}" type="datetimeFigureOut">
              <a:rPr lang="en-US" smtClean="0"/>
              <a:t>6/4/2020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770EB5-CBBA-49B5-871C-1B6724015219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TextBox 10"/>
          <p:cNvSpPr txBox="1"/>
          <p:nvPr/>
        </p:nvSpPr>
        <p:spPr>
          <a:xfrm>
            <a:off x="990600" y="88479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504716" y="292825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93850071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4" y="2126942"/>
            <a:ext cx="10353763" cy="251183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84" y="4650556"/>
            <a:ext cx="10352199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0CED24-9D2D-4B19-9E44-E9C809BC8864}" type="datetimeFigureOut">
              <a:rPr lang="en-US" smtClean="0"/>
              <a:t>6/4/2020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770EB5-CBBA-49B5-871C-1B672401521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233854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2" cy="97045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95" y="1885950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95" y="2571750"/>
            <a:ext cx="3300984" cy="3219450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6711" y="1885950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1435" y="2571750"/>
            <a:ext cx="3300984" cy="3219450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66572" y="1885950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66572" y="2571750"/>
            <a:ext cx="3300984" cy="3219450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0CED24-9D2D-4B19-9E44-E9C809BC8864}" type="datetimeFigureOut">
              <a:rPr lang="en-US" smtClean="0"/>
              <a:t>6/4/2020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770EB5-CBBA-49B5-871C-1B672401521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07214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ate-V2-HD-3col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7962" y="1818214"/>
            <a:ext cx="3339972" cy="1847851"/>
          </a:xfrm>
          <a:prstGeom prst="rect">
            <a:avLst/>
          </a:prstGeom>
        </p:spPr>
      </p:pic>
      <p:pic>
        <p:nvPicPr>
          <p:cNvPr id="36" name="Picture 35" descr="Slate-V2-HD-3col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03800" y="1818214"/>
            <a:ext cx="3339972" cy="1847851"/>
          </a:xfrm>
          <a:prstGeom prst="rect">
            <a:avLst/>
          </a:prstGeom>
        </p:spPr>
      </p:pic>
      <p:pic>
        <p:nvPicPr>
          <p:cNvPr id="37" name="Picture 36" descr="Slate-V2-HD-3col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36051" y="1818214"/>
            <a:ext cx="3339972" cy="1847851"/>
          </a:xfrm>
          <a:prstGeom prst="rect">
            <a:avLst/>
          </a:prstGeom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94" y="609600"/>
            <a:ext cx="10353763" cy="97045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95" y="3904106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018102" y="1938918"/>
            <a:ext cx="3092368" cy="1602954"/>
          </a:xfrm>
          <a:prstGeom prst="roundRect">
            <a:avLst>
              <a:gd name="adj" fmla="val 1858"/>
            </a:avLst>
          </a:prstGeo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95" y="4480368"/>
            <a:ext cx="3300984" cy="1310833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88" y="3904106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545743" y="1939094"/>
            <a:ext cx="3092368" cy="1608164"/>
          </a:xfrm>
          <a:prstGeom prst="roundRect">
            <a:avLst>
              <a:gd name="adj" fmla="val 1858"/>
            </a:avLst>
          </a:prstGeo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435" y="4480367"/>
            <a:ext cx="3300984" cy="1310833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66697" y="3904106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075698" y="1934432"/>
            <a:ext cx="3092368" cy="1607294"/>
          </a:xfrm>
          <a:prstGeom prst="roundRect">
            <a:avLst>
              <a:gd name="adj" fmla="val 1858"/>
            </a:avLst>
          </a:prstGeo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66572" y="4480365"/>
            <a:ext cx="3300984" cy="131083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0CED24-9D2D-4B19-9E44-E9C809BC8864}" type="datetimeFigureOut">
              <a:rPr lang="en-US" smtClean="0"/>
              <a:t>6/4/2020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770EB5-CBBA-49B5-871C-1B672401521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622346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0CED24-9D2D-4B19-9E44-E9C809BC8864}" type="datetimeFigureOut">
              <a:rPr lang="en-US" smtClean="0"/>
              <a:t>6/4/2020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770EB5-CBBA-49B5-871C-1B672401521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473055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83068" y="609599"/>
            <a:ext cx="2284487" cy="5181601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3796" y="609599"/>
            <a:ext cx="7916872" cy="5181601"/>
          </a:xfrm>
        </p:spPr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0CED24-9D2D-4B19-9E44-E9C809BC8864}" type="datetimeFigureOut">
              <a:rPr lang="en-US" smtClean="0"/>
              <a:t>6/4/2020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770EB5-CBBA-49B5-871C-1B672401521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93043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0CED24-9D2D-4B19-9E44-E9C809BC8864}" type="datetimeFigureOut">
              <a:rPr lang="en-US" smtClean="0"/>
              <a:t>6/4/2020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770EB5-CBBA-49B5-871C-1B672401521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8940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1761067"/>
            <a:ext cx="9590550" cy="1828813"/>
          </a:xfrm>
        </p:spPr>
        <p:txBody>
          <a:bodyPr anchor="b"/>
          <a:lstStyle>
            <a:lvl1pPr algn="ctr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3589879"/>
            <a:ext cx="9590550" cy="1507054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0CED24-9D2D-4B19-9E44-E9C809BC8864}" type="datetimeFigureOut">
              <a:rPr lang="en-US" smtClean="0"/>
              <a:t>6/4/2020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770EB5-CBBA-49B5-871C-1B672401521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27820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3795" y="1732449"/>
            <a:ext cx="5060497" cy="4058750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02892" y="1732449"/>
            <a:ext cx="5064665" cy="4058751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0CED24-9D2D-4B19-9E44-E9C809BC8864}" type="datetimeFigureOut">
              <a:rPr lang="en-US" smtClean="0"/>
              <a:t>6/4/2020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770EB5-CBBA-49B5-871C-1B672401521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95280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19" descr="Slate-V2-HD-comp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3795" y="1734506"/>
            <a:ext cx="5089072" cy="4148769"/>
          </a:xfrm>
          <a:prstGeom prst="rect">
            <a:avLst/>
          </a:prstGeom>
        </p:spPr>
      </p:pic>
      <p:pic>
        <p:nvPicPr>
          <p:cNvPr id="21" name="Picture 20" descr="Slate-V2-HD-comp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8485" y="1734506"/>
            <a:ext cx="5089072" cy="4148769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05872" y="1835254"/>
            <a:ext cx="4876344" cy="544884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05872" y="2380137"/>
            <a:ext cx="4876344" cy="3411063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94967" y="1835254"/>
            <a:ext cx="4895330" cy="544883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94967" y="2380137"/>
            <a:ext cx="4895330" cy="3411063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0CED24-9D2D-4B19-9E44-E9C809BC8864}" type="datetimeFigureOut">
              <a:rPr lang="en-US" smtClean="0"/>
              <a:t>6/4/2020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770EB5-CBBA-49B5-871C-1B672401521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65079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0CED24-9D2D-4B19-9E44-E9C809BC8864}" type="datetimeFigureOut">
              <a:rPr lang="en-US" smtClean="0"/>
              <a:t>6/4/2020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770EB5-CBBA-49B5-871C-1B672401521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26816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0CED24-9D2D-4B19-9E44-E9C809BC8864}" type="datetimeFigureOut">
              <a:rPr lang="en-US" smtClean="0"/>
              <a:t>6/4/2020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770EB5-CBBA-49B5-871C-1B672401521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10669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3706889" cy="182191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55633" y="609600"/>
            <a:ext cx="6411924" cy="5181600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5" y="2431518"/>
            <a:ext cx="3706889" cy="3359681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0CED24-9D2D-4B19-9E44-E9C809BC8864}" type="datetimeFigureOut">
              <a:rPr lang="en-US" smtClean="0"/>
              <a:t>6/4/2020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770EB5-CBBA-49B5-871C-1B672401521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21122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Picture 21" descr="Slate-V2-HD-vert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93665" y="609600"/>
            <a:ext cx="3584166" cy="520483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9923"/>
            <a:ext cx="5934949" cy="1829338"/>
          </a:xfrm>
        </p:spPr>
        <p:txBody>
          <a:bodyPr anchor="b">
            <a:noAutofit/>
          </a:bodyPr>
          <a:lstStyle>
            <a:lvl1pPr algn="ctr">
              <a:defRPr sz="32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42551" y="763702"/>
            <a:ext cx="3275751" cy="4912822"/>
          </a:xfr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5" y="2439261"/>
            <a:ext cx="5934949" cy="337613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0CED24-9D2D-4B19-9E44-E9C809BC8864}" type="datetimeFigureOut">
              <a:rPr lang="en-US" smtClean="0"/>
              <a:t>6/4/2020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770EB5-CBBA-49B5-871C-1B672401521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09411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2" cy="970450"/>
          </a:xfrm>
          <a:prstGeom prst="rect">
            <a:avLst/>
          </a:prstGeom>
          <a:effectLst>
            <a:outerShdw blurRad="25400" dir="17880000">
              <a:srgbClr val="000000">
                <a:alpha val="46000"/>
              </a:srgbClr>
            </a:outerShdw>
          </a:effectLst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95" y="1732449"/>
            <a:ext cx="10353762" cy="4058751"/>
          </a:xfrm>
          <a:prstGeom prst="rect">
            <a:avLst/>
          </a:prstGeom>
          <a:effectLst>
            <a:outerShdw blurRad="25400" dir="17880000">
              <a:srgbClr val="000000">
                <a:alpha val="46000"/>
              </a:srgbClr>
            </a:outerShdw>
          </a:effectLst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6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lumMod val="95000"/>
                  </a:schemeClr>
                </a:solidFill>
                <a:effectLst>
                  <a:outerShdw blurRad="50800" dist="38100" dir="2700000" algn="tl" rotWithShape="0">
                    <a:schemeClr val="bg1">
                      <a:alpha val="43000"/>
                    </a:schemeClr>
                  </a:outerShdw>
                </a:effectLst>
              </a:defRPr>
            </a:lvl1pPr>
          </a:lstStyle>
          <a:p>
            <a:fld id="{F30CED24-9D2D-4B19-9E44-E9C809BC8864}" type="datetimeFigureOut">
              <a:rPr lang="en-US" smtClean="0"/>
              <a:t>6/4/2020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95" y="5883275"/>
            <a:ext cx="667286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</a:schemeClr>
                </a:solidFill>
                <a:effectLst>
                  <a:outerShdw blurRad="50800" dist="38100" dir="2700000" algn="tl" rotWithShape="0">
                    <a:schemeClr val="bg1">
                      <a:alpha val="43000"/>
                    </a:schemeClr>
                  </a:outerShdw>
                </a:effectLst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5883275"/>
            <a:ext cx="75354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lumMod val="95000"/>
                  </a:schemeClr>
                </a:solidFill>
                <a:effectLst>
                  <a:outerShdw blurRad="50800" dist="38100" dir="2700000" algn="tl" rotWithShape="0">
                    <a:schemeClr val="bg1">
                      <a:alpha val="43000"/>
                    </a:schemeClr>
                  </a:outerShdw>
                </a:effectLst>
              </a:defRPr>
            </a:lvl1pPr>
          </a:lstStyle>
          <a:p>
            <a:fld id="{BB770EB5-CBBA-49B5-871C-1B672401521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8039866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  <p:sldLayoutId id="2147483708" r:id="rId12"/>
    <p:sldLayoutId id="2147483709" r:id="rId13"/>
    <p:sldLayoutId id="2147483710" r:id="rId14"/>
    <p:sldLayoutId id="2147483711" r:id="rId15"/>
    <p:sldLayoutId id="2147483712" r:id="rId16"/>
    <p:sldLayoutId id="2147483713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0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j-lt"/>
          <a:ea typeface="+mj-ea"/>
          <a:cs typeface="Trebuchet M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06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20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1pPr>
      <a:lvl2pPr marL="720000" indent="-270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"/>
        <a:defRPr sz="18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2pPr>
      <a:lvl3pPr marL="1026000" indent="-216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6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3pPr>
      <a:lvl4pPr marL="1386000" indent="-216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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4pPr>
      <a:lvl5pPr marL="1674000" indent="-216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5pPr>
      <a:lvl6pPr marL="20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6pPr>
      <a:lvl7pPr marL="240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7pPr>
      <a:lvl8pPr marL="278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8pPr>
      <a:lvl9pPr marL="310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jpeg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7" Type="http://schemas.openxmlformats.org/officeDocument/2006/relationships/image" Target="../media/image16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6" Type="http://schemas.microsoft.com/office/2007/relationships/hdphoto" Target="../media/hdphoto1.wdp"/><Relationship Id="rId5" Type="http://schemas.openxmlformats.org/officeDocument/2006/relationships/image" Target="../media/image15.png"/><Relationship Id="rId4" Type="http://schemas.openxmlformats.org/officeDocument/2006/relationships/image" Target="../media/image14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2">
                <a:shade val="80000"/>
                <a:lumMod val="80000"/>
              </a:schemeClr>
              <a:schemeClr val="bg2">
                <a:tint val="98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3599F3-253D-420A-8F0C-079167D2686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370693" y="4406537"/>
            <a:ext cx="9440034" cy="1088336"/>
          </a:xfrm>
        </p:spPr>
        <p:txBody>
          <a:bodyPr>
            <a:noAutofit/>
          </a:bodyPr>
          <a:lstStyle/>
          <a:p>
            <a:pPr>
              <a:lnSpc>
                <a:spcPct val="90000"/>
              </a:lnSpc>
            </a:pPr>
            <a:r>
              <a:rPr lang="en-US" sz="4400" b="1" dirty="0">
                <a:effectLst/>
              </a:rPr>
              <a:t>15th Meeting</a:t>
            </a:r>
            <a:endParaRPr lang="en-US" sz="4400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7A93E49-68E9-410A-9995-7F9B0F50C80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370693" y="5494872"/>
            <a:ext cx="9440034" cy="621614"/>
          </a:xfrm>
        </p:spPr>
        <p:txBody>
          <a:bodyPr>
            <a:noAutofit/>
          </a:bodyPr>
          <a:lstStyle/>
          <a:p>
            <a:pPr>
              <a:lnSpc>
                <a:spcPct val="90000"/>
              </a:lnSpc>
            </a:pPr>
            <a:r>
              <a:rPr lang="en-US" dirty="0" err="1">
                <a:solidFill>
                  <a:srgbClr val="FFA920"/>
                </a:solidFill>
              </a:rPr>
              <a:t>SafeBIS</a:t>
            </a:r>
            <a:r>
              <a:rPr lang="en-US" dirty="0">
                <a:solidFill>
                  <a:srgbClr val="FFA920"/>
                </a:solidFill>
              </a:rPr>
              <a:t> Shelter</a:t>
            </a:r>
          </a:p>
          <a:p>
            <a:pPr>
              <a:lnSpc>
                <a:spcPct val="90000"/>
              </a:lnSpc>
            </a:pPr>
            <a:r>
              <a:rPr lang="en-US" dirty="0">
                <a:solidFill>
                  <a:srgbClr val="FFA920"/>
                </a:solidFill>
              </a:rPr>
              <a:t>Team 3</a:t>
            </a:r>
          </a:p>
        </p:txBody>
      </p:sp>
      <p:pic>
        <p:nvPicPr>
          <p:cNvPr id="71" name="Picture 70">
            <a:extLst>
              <a:ext uri="{FF2B5EF4-FFF2-40B4-BE49-F238E27FC236}">
                <a16:creationId xmlns:a16="http://schemas.microsoft.com/office/drawing/2014/main" id="{2BFB581C-2142-4222-9A3B-905AD6C0953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8" t="2669" r="616"/>
          <a:stretch/>
        </p:blipFill>
        <p:spPr>
          <a:xfrm>
            <a:off x="-1" y="0"/>
            <a:ext cx="12192001" cy="4322278"/>
          </a:xfrm>
          <a:prstGeom prst="rect">
            <a:avLst/>
          </a:prstGeom>
        </p:spPr>
      </p:pic>
      <p:pic>
        <p:nvPicPr>
          <p:cNvPr id="5122" name="Picture 2">
            <a:extLst>
              <a:ext uri="{FF2B5EF4-FFF2-40B4-BE49-F238E27FC236}">
                <a16:creationId xmlns:a16="http://schemas.microsoft.com/office/drawing/2014/main" id="{6B2F70B9-912E-44F5-9DEA-5126B610092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162" r="-1" b="8796"/>
          <a:stretch/>
        </p:blipFill>
        <p:spPr bwMode="auto">
          <a:xfrm>
            <a:off x="-1" y="-1"/>
            <a:ext cx="12198915" cy="42206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4182872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2">
                <a:shade val="80000"/>
                <a:lumMod val="80000"/>
              </a:schemeClr>
              <a:schemeClr val="bg2">
                <a:tint val="98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82F3FD-AC7E-40C4-A935-A242DA8661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5247" y="276770"/>
            <a:ext cx="4249048" cy="970450"/>
          </a:xfrm>
        </p:spPr>
        <p:txBody>
          <a:bodyPr anchor="b">
            <a:normAutofit/>
          </a:bodyPr>
          <a:lstStyle/>
          <a:p>
            <a:pPr algn="l"/>
            <a:r>
              <a:rPr lang="en-US" sz="2800" b="1" dirty="0">
                <a:effectLst/>
              </a:rPr>
              <a:t>Functional Testing</a:t>
            </a:r>
            <a:endParaRPr lang="en-US" sz="28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D89662A-CD5B-4727-8FE4-E3A83B06E4C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732449"/>
            <a:ext cx="4654295" cy="4058751"/>
          </a:xfrm>
        </p:spPr>
        <p:txBody>
          <a:bodyPr anchor="t">
            <a:normAutofit/>
          </a:bodyPr>
          <a:lstStyle/>
          <a:p>
            <a:r>
              <a:rPr lang="en-US" b="1" dirty="0">
                <a:effectLst/>
              </a:rPr>
              <a:t>Space Requirements by the UNHCR</a:t>
            </a:r>
          </a:p>
          <a:p>
            <a:r>
              <a:rPr lang="en-US" i="1" dirty="0">
                <a:effectLst/>
              </a:rPr>
              <a:t> 3.5 m²/person=&gt;3.5 x 4 = 14 m²/4 persons</a:t>
            </a:r>
            <a:endParaRPr lang="en-US" b="1" i="1" dirty="0">
              <a:effectLst/>
            </a:endParaRPr>
          </a:p>
          <a:p>
            <a:r>
              <a:rPr lang="en-US" b="1" dirty="0">
                <a:effectLst/>
              </a:rPr>
              <a:t>Dimensions of the </a:t>
            </a:r>
            <a:r>
              <a:rPr lang="en-US" b="1" dirty="0" err="1">
                <a:effectLst/>
              </a:rPr>
              <a:t>SafeBIS</a:t>
            </a:r>
            <a:r>
              <a:rPr lang="en-US" b="1" dirty="0">
                <a:effectLst/>
              </a:rPr>
              <a:t> Shelter</a:t>
            </a:r>
          </a:p>
          <a:p>
            <a:r>
              <a:rPr lang="en-US" i="1" dirty="0">
                <a:effectLst/>
              </a:rPr>
              <a:t>roof fabric=13.39 m² (side=2.27 m)</a:t>
            </a:r>
          </a:p>
          <a:p>
            <a:r>
              <a:rPr lang="en-US" i="1" dirty="0">
                <a:effectLst/>
              </a:rPr>
              <a:t>short diagonal=4.43 m</a:t>
            </a:r>
          </a:p>
          <a:p>
            <a:r>
              <a:rPr lang="en-US" i="1" dirty="0">
                <a:effectLst/>
              </a:rPr>
              <a:t>long diagonal=5.11 m</a:t>
            </a:r>
          </a:p>
          <a:p>
            <a:r>
              <a:rPr lang="en-US" i="1" dirty="0">
                <a:effectLst/>
              </a:rPr>
              <a:t>beams: side=2.55 m; height=2.85 m</a:t>
            </a:r>
          </a:p>
          <a:p>
            <a:r>
              <a:rPr lang="en-US" i="1" dirty="0">
                <a:effectLst/>
              </a:rPr>
              <a:t>distance to elevate the shelter= 30 cm</a:t>
            </a:r>
          </a:p>
          <a:p>
            <a:endParaRPr lang="en-US" dirty="0">
              <a:effectLst/>
            </a:endParaRPr>
          </a:p>
          <a:p>
            <a:endParaRPr lang="en-US" dirty="0">
              <a:effectLst/>
            </a:endParaRPr>
          </a:p>
          <a:p>
            <a:endParaRPr lang="en-US" sz="1600" dirty="0"/>
          </a:p>
        </p:txBody>
      </p:sp>
      <p:pic>
        <p:nvPicPr>
          <p:cNvPr id="71" name="Picture 70">
            <a:extLst>
              <a:ext uri="{FF2B5EF4-FFF2-40B4-BE49-F238E27FC236}">
                <a16:creationId xmlns:a16="http://schemas.microsoft.com/office/drawing/2014/main" id="{B536FA4E-0152-4E27-91DA-0FC22D1846B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64" r="2807" b="1446"/>
          <a:stretch/>
        </p:blipFill>
        <p:spPr>
          <a:xfrm>
            <a:off x="4552950" y="1"/>
            <a:ext cx="7639050" cy="6858000"/>
          </a:xfrm>
          <a:prstGeom prst="rect">
            <a:avLst/>
          </a:prstGeom>
        </p:spPr>
      </p:pic>
      <p:pic>
        <p:nvPicPr>
          <p:cNvPr id="1026" name="Picture 2">
            <a:extLst>
              <a:ext uri="{FF2B5EF4-FFF2-40B4-BE49-F238E27FC236}">
                <a16:creationId xmlns:a16="http://schemas.microsoft.com/office/drawing/2014/main" id="{08D2F804-0941-4307-817F-D76985431DF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37" r="7259" b="2"/>
          <a:stretch/>
        </p:blipFill>
        <p:spPr bwMode="auto">
          <a:xfrm>
            <a:off x="4654295" y="10"/>
            <a:ext cx="7537705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>
            <a:extLst>
              <a:ext uri="{FF2B5EF4-FFF2-40B4-BE49-F238E27FC236}">
                <a16:creationId xmlns:a16="http://schemas.microsoft.com/office/drawing/2014/main" id="{FFB1D377-F4D2-4FDF-BA5F-39A96CE236D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44" r="4270"/>
          <a:stretch/>
        </p:blipFill>
        <p:spPr bwMode="auto">
          <a:xfrm>
            <a:off x="5176482" y="138380"/>
            <a:ext cx="7116863" cy="6581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>
            <a:extLst>
              <a:ext uri="{FF2B5EF4-FFF2-40B4-BE49-F238E27FC236}">
                <a16:creationId xmlns:a16="http://schemas.microsoft.com/office/drawing/2014/main" id="{0C0B4154-DDEC-4F10-BFB7-7975E197825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958" r="9276" b="4035"/>
          <a:stretch/>
        </p:blipFill>
        <p:spPr bwMode="auto">
          <a:xfrm>
            <a:off x="5384525" y="0"/>
            <a:ext cx="6807475" cy="6581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854586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7AE0C9-1035-4108-9276-18F48DFDBA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3511" y="2787446"/>
            <a:ext cx="3812345" cy="867508"/>
          </a:xfrm>
        </p:spPr>
        <p:txBody>
          <a:bodyPr>
            <a:normAutofit/>
          </a:bodyPr>
          <a:lstStyle/>
          <a:p>
            <a:r>
              <a:rPr lang="en-US" sz="3200" dirty="0"/>
              <a:t>Folded Structure</a:t>
            </a:r>
          </a:p>
        </p:txBody>
      </p:sp>
      <p:pic>
        <p:nvPicPr>
          <p:cNvPr id="2052" name="Picture 4">
            <a:extLst>
              <a:ext uri="{FF2B5EF4-FFF2-40B4-BE49-F238E27FC236}">
                <a16:creationId xmlns:a16="http://schemas.microsoft.com/office/drawing/2014/main" id="{B9CEAAE0-3A03-4BA7-853C-EB1ED67168D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132" r="12920"/>
          <a:stretch/>
        </p:blipFill>
        <p:spPr bwMode="auto">
          <a:xfrm>
            <a:off x="8829820" y="-17584"/>
            <a:ext cx="336218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>
            <a:extLst>
              <a:ext uri="{FF2B5EF4-FFF2-40B4-BE49-F238E27FC236}">
                <a16:creationId xmlns:a16="http://schemas.microsoft.com/office/drawing/2014/main" id="{26336A35-DF48-48D1-BD6B-9466C591687D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67" t="5796" r="-4067" b="5797"/>
          <a:stretch/>
        </p:blipFill>
        <p:spPr bwMode="auto">
          <a:xfrm>
            <a:off x="5191295" y="-17584"/>
            <a:ext cx="3812345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9737010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AF83B7-36A3-44E8-9E93-BFA6309E3B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9A49B9F-8C54-4BAB-BB80-C98B6DA8621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074" name="Picture 2">
            <a:extLst>
              <a:ext uri="{FF2B5EF4-FFF2-40B4-BE49-F238E27FC236}">
                <a16:creationId xmlns:a16="http://schemas.microsoft.com/office/drawing/2014/main" id="{7F6D4FD4-1FC2-4A24-8DE1-186B564E704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>
            <a:extLst>
              <a:ext uri="{FF2B5EF4-FFF2-40B4-BE49-F238E27FC236}">
                <a16:creationId xmlns:a16="http://schemas.microsoft.com/office/drawing/2014/main" id="{D07ADA30-720E-4317-91EF-0CA6A8B0243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05652" y="473612"/>
            <a:ext cx="10408007" cy="58545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0" name="Picture 8">
            <a:extLst>
              <a:ext uri="{FF2B5EF4-FFF2-40B4-BE49-F238E27FC236}">
                <a16:creationId xmlns:a16="http://schemas.microsoft.com/office/drawing/2014/main" id="{1F4BF864-B44D-402F-A52C-497B7B21B98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59446" y="61913"/>
            <a:ext cx="4842388" cy="66243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2" name="Picture 10" descr="Concealed Hinge">
            <a:extLst>
              <a:ext uri="{FF2B5EF4-FFF2-40B4-BE49-F238E27FC236}">
                <a16:creationId xmlns:a16="http://schemas.microsoft.com/office/drawing/2014/main" id="{880AC419-30BE-40C5-AD84-222757C3667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0000" b="90000" l="10000" r="90000">
                        <a14:foregroundMark x1="70667" y1="64667" x2="70667" y2="64667"/>
                        <a14:foregroundMark x1="65667" y1="60833" x2="67500" y2="70333"/>
                        <a14:foregroundMark x1="74000" y1="74833" x2="74000" y2="74833"/>
                        <a14:foregroundMark x1="10000" y1="32000" x2="10000" y2="32000"/>
                        <a14:foregroundMark x1="10667" y1="57000" x2="10667" y2="570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053" y="2841676"/>
            <a:ext cx="2199724" cy="21997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4" name="Picture 12" descr="Intallation">
            <a:extLst>
              <a:ext uri="{FF2B5EF4-FFF2-40B4-BE49-F238E27FC236}">
                <a16:creationId xmlns:a16="http://schemas.microsoft.com/office/drawing/2014/main" id="{D8F9686E-C596-4523-82DC-BE41AF4492F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667" y="4822534"/>
            <a:ext cx="2160825" cy="20185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544388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0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0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30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30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2">
                <a:shade val="80000"/>
                <a:lumMod val="80000"/>
              </a:schemeClr>
              <a:schemeClr val="bg2">
                <a:tint val="98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FFC16F-69FA-484F-AFEB-9920449221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3795" y="609600"/>
            <a:ext cx="3078749" cy="970450"/>
          </a:xfrm>
        </p:spPr>
        <p:txBody>
          <a:bodyPr anchor="b">
            <a:normAutofit/>
          </a:bodyPr>
          <a:lstStyle/>
          <a:p>
            <a:pPr algn="l"/>
            <a:r>
              <a:rPr lang="en-US" sz="2800"/>
              <a:t>Fabric Tent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B6C6F3C-C32F-4CAC-A777-BD60D1A71A8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13795" y="1732449"/>
            <a:ext cx="3078749" cy="4058751"/>
          </a:xfrm>
        </p:spPr>
        <p:txBody>
          <a:bodyPr anchor="t">
            <a:normAutofit/>
          </a:bodyPr>
          <a:lstStyle/>
          <a:p>
            <a:r>
              <a:rPr lang="en-US" sz="1600" dirty="0"/>
              <a:t>Side=2.35 m</a:t>
            </a:r>
          </a:p>
          <a:p>
            <a:r>
              <a:rPr lang="en-US" sz="1600" dirty="0"/>
              <a:t>Wall height= 2.1 m</a:t>
            </a:r>
          </a:p>
          <a:p>
            <a:r>
              <a:rPr lang="en-US" sz="1600" dirty="0"/>
              <a:t>The highest point= 2.3 m</a:t>
            </a:r>
          </a:p>
          <a:p>
            <a:endParaRPr lang="en-US" sz="1600" dirty="0"/>
          </a:p>
          <a:p>
            <a:endParaRPr lang="en-US" sz="1600" dirty="0"/>
          </a:p>
          <a:p>
            <a:endParaRPr lang="en-US" sz="1600" dirty="0"/>
          </a:p>
        </p:txBody>
      </p:sp>
      <p:pic>
        <p:nvPicPr>
          <p:cNvPr id="71" name="Picture 70">
            <a:extLst>
              <a:ext uri="{FF2B5EF4-FFF2-40B4-BE49-F238E27FC236}">
                <a16:creationId xmlns:a16="http://schemas.microsoft.com/office/drawing/2014/main" id="{B536FA4E-0152-4E27-91DA-0FC22D1846B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64" r="2807" b="1446"/>
          <a:stretch/>
        </p:blipFill>
        <p:spPr>
          <a:xfrm>
            <a:off x="4552950" y="1"/>
            <a:ext cx="7639050" cy="6858000"/>
          </a:xfrm>
          <a:prstGeom prst="rect">
            <a:avLst/>
          </a:prstGeom>
        </p:spPr>
      </p:pic>
      <p:pic>
        <p:nvPicPr>
          <p:cNvPr id="4100" name="Picture 4">
            <a:extLst>
              <a:ext uri="{FF2B5EF4-FFF2-40B4-BE49-F238E27FC236}">
                <a16:creationId xmlns:a16="http://schemas.microsoft.com/office/drawing/2014/main" id="{A9E9B2F8-C2B6-4F54-912F-99D75E92ED9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41480" y="609600"/>
            <a:ext cx="8052718" cy="5791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2" name="Picture 6">
            <a:extLst>
              <a:ext uri="{FF2B5EF4-FFF2-40B4-BE49-F238E27FC236}">
                <a16:creationId xmlns:a16="http://schemas.microsoft.com/office/drawing/2014/main" id="{9901EE09-82A5-446C-AC7A-973821B966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41480" y="838200"/>
            <a:ext cx="8049162" cy="5181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601402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C353A7-5D93-4BE4-9D93-89D5039858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9119" y="189913"/>
            <a:ext cx="10353762" cy="970450"/>
          </a:xfrm>
        </p:spPr>
        <p:txBody>
          <a:bodyPr/>
          <a:lstStyle/>
          <a:p>
            <a:r>
              <a:rPr lang="en-US" dirty="0"/>
              <a:t>Simulation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20A7283-572B-4DDC-9129-813B3998197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5249" y="1181687"/>
            <a:ext cx="10592308" cy="5486400"/>
          </a:xfrm>
        </p:spPr>
        <p:txBody>
          <a:bodyPr>
            <a:normAutofit fontScale="85000" lnSpcReduction="20000"/>
          </a:bodyPr>
          <a:lstStyle/>
          <a:p>
            <a:r>
              <a:rPr lang="en-US" b="1" dirty="0">
                <a:effectLst/>
              </a:rPr>
              <a:t>Our Load Requirements:</a:t>
            </a:r>
          </a:p>
          <a:p>
            <a:r>
              <a:rPr lang="en-US" dirty="0">
                <a:effectLst/>
              </a:rPr>
              <a:t>-Our shelter will house 4 persons of interest and their belongings.</a:t>
            </a:r>
          </a:p>
          <a:p>
            <a:r>
              <a:rPr lang="en-US" dirty="0">
                <a:effectLst/>
              </a:rPr>
              <a:t>This is assumed that as an average value for the mass of a </a:t>
            </a:r>
            <a:r>
              <a:rPr lang="en-US" b="1" dirty="0">
                <a:effectLst/>
              </a:rPr>
              <a:t>male occupant</a:t>
            </a:r>
            <a:r>
              <a:rPr lang="en-US" dirty="0">
                <a:effectLst/>
              </a:rPr>
              <a:t>, the worst-case scenario, would be 85 kg and the belongings, beds, and possible </a:t>
            </a:r>
            <a:r>
              <a:rPr lang="en-US" b="1" dirty="0">
                <a:effectLst/>
              </a:rPr>
              <a:t>furniture</a:t>
            </a:r>
            <a:r>
              <a:rPr lang="en-US" dirty="0">
                <a:effectLst/>
              </a:rPr>
              <a:t> as a total mass of 50 kg.</a:t>
            </a:r>
            <a:br>
              <a:rPr lang="en-US" dirty="0">
                <a:effectLst/>
              </a:rPr>
            </a:br>
            <a:r>
              <a:rPr lang="en-US" dirty="0">
                <a:effectLst/>
              </a:rPr>
              <a:t>This results in a load of:</a:t>
            </a:r>
          </a:p>
          <a:p>
            <a:r>
              <a:rPr lang="en-US" b="1" dirty="0">
                <a:effectLst/>
              </a:rPr>
              <a:t>4 x 85 +50 = 390 kg</a:t>
            </a:r>
          </a:p>
          <a:p>
            <a:r>
              <a:rPr lang="en-US" dirty="0">
                <a:effectLst/>
              </a:rPr>
              <a:t>With an estimated initial floor thickness of 20 mm, a corresponding weight of 7.0 kg/m² and a floor area of approximately 16.5 m² the added weight of the floor is:</a:t>
            </a:r>
          </a:p>
          <a:p>
            <a:r>
              <a:rPr lang="en-US" b="1" dirty="0">
                <a:effectLst/>
              </a:rPr>
              <a:t>7 x 16.5 = 115.5 kg</a:t>
            </a:r>
          </a:p>
          <a:p>
            <a:r>
              <a:rPr lang="en-US" dirty="0">
                <a:effectLst/>
              </a:rPr>
              <a:t>So, the previous value of 390 kg goes up to:</a:t>
            </a:r>
          </a:p>
          <a:p>
            <a:r>
              <a:rPr lang="en-US" b="1" dirty="0">
                <a:effectLst/>
              </a:rPr>
              <a:t>390 + 115.5 = 505.5 kg</a:t>
            </a:r>
          </a:p>
          <a:p>
            <a:r>
              <a:rPr lang="en-US" dirty="0">
                <a:effectLst/>
              </a:rPr>
              <a:t>To this, there will be a safety factor of 2.0 added that also works to prevent that in the case that extra persons enter the shelter, that are not living in it.</a:t>
            </a:r>
            <a:br>
              <a:rPr lang="en-US" dirty="0">
                <a:effectLst/>
              </a:rPr>
            </a:br>
            <a:endParaRPr lang="en-US" dirty="0">
              <a:effectLst/>
            </a:endParaRPr>
          </a:p>
          <a:p>
            <a:r>
              <a:rPr lang="en-US" b="1" dirty="0">
                <a:effectLst/>
              </a:rPr>
              <a:t>505.5 x 2 = 1011 kg</a:t>
            </a:r>
          </a:p>
          <a:p>
            <a:r>
              <a:rPr lang="en-US" dirty="0">
                <a:effectLst/>
              </a:rPr>
              <a:t>These 1011 kg will be applied on the floor of the shelter in order to evaluate its strength without failing but also without excessive deflection.</a:t>
            </a:r>
            <a:br>
              <a:rPr lang="en-US" dirty="0">
                <a:effectLst/>
              </a:rPr>
            </a:br>
            <a:r>
              <a:rPr lang="en-US" dirty="0">
                <a:effectLst/>
              </a:rPr>
              <a:t>The choice of materials and thickness will be a result of these materials when subjected to a simulated load in </a:t>
            </a:r>
            <a:r>
              <a:rPr lang="en-US" dirty="0" err="1">
                <a:effectLst/>
              </a:rPr>
              <a:t>Solidworks</a:t>
            </a:r>
            <a:r>
              <a:rPr lang="en-US" dirty="0">
                <a:effectLst/>
              </a:rPr>
              <a:t>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0281027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D79528-3E08-4D8F-9303-28DBA8A1C6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26489492-5021-4CB8-9624-64D8138A1DA9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91731" y="51851"/>
            <a:ext cx="9791114" cy="67542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7543015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826548-5CD8-45F9-8769-664C3C00E2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E1A5C74-0E26-417F-96D6-E1DF0BB296B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EAAC25C5-4E43-4AD9-945F-3EF272F7EF6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81038"/>
            <a:ext cx="12192000" cy="54959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7119545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50E6F2-9588-43CB-BC4D-23D4C6E0E5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254798A-2CC4-47C8-8A83-2A31E991B18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074" name="Picture 2">
            <a:extLst>
              <a:ext uri="{FF2B5EF4-FFF2-40B4-BE49-F238E27FC236}">
                <a16:creationId xmlns:a16="http://schemas.microsoft.com/office/drawing/2014/main" id="{5C3BA660-4488-4094-B5E5-1E03C801ED3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36550"/>
            <a:ext cx="12192000" cy="6184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71271942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late">
  <a:themeElements>
    <a:clrScheme name="Slate">
      <a:dk1>
        <a:sysClr val="windowText" lastClr="000000"/>
      </a:dk1>
      <a:lt1>
        <a:sysClr val="window" lastClr="FFFFFF"/>
      </a:lt1>
      <a:dk2>
        <a:srgbClr val="212123"/>
      </a:dk2>
      <a:lt2>
        <a:srgbClr val="DADADA"/>
      </a:lt2>
      <a:accent1>
        <a:srgbClr val="BC451B"/>
      </a:accent1>
      <a:accent2>
        <a:srgbClr val="D3BA68"/>
      </a:accent2>
      <a:accent3>
        <a:srgbClr val="BB8640"/>
      </a:accent3>
      <a:accent4>
        <a:srgbClr val="AD9277"/>
      </a:accent4>
      <a:accent5>
        <a:srgbClr val="A55A43"/>
      </a:accent5>
      <a:accent6>
        <a:srgbClr val="AD9D7B"/>
      </a:accent6>
      <a:hlink>
        <a:srgbClr val="E98052"/>
      </a:hlink>
      <a:folHlink>
        <a:srgbClr val="F4B69B"/>
      </a:folHlink>
    </a:clrScheme>
    <a:fontScheme name="Slate">
      <a:majorFont>
        <a:latin typeface="Calisto MT" panose="02040603050505030304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alisto MT" panose="02040603050505030304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Slate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0000"/>
                <a:lumMod val="90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63500" dist="25400" dir="5400000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76200" dist="38100" dir="5400000" rotWithShape="0">
              <a:srgbClr val="000000">
                <a:alpha val="7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 prst="hardEdge"/>
          </a:sp3d>
        </a:effectStyle>
      </a:effectStyleLst>
      <a:bgFillStyleLst>
        <a:solidFill>
          <a:schemeClr val="phClr"/>
        </a:solidFill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shade val="80000"/>
                <a:lumMod val="80000"/>
              </a:schemeClr>
              <a:schemeClr val="phClr">
                <a:tint val="98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ate" id="{C3F70B94-7CE9-428E-ADC1-3269CC2C3385}" vid="{3F2DE9A5-64E6-437C-A389-CC4477E817E8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</TotalTime>
  <Words>91</Words>
  <Application>Microsoft Office PowerPoint</Application>
  <PresentationFormat>Widescreen</PresentationFormat>
  <Paragraphs>31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3" baseType="lpstr">
      <vt:lpstr>Arial</vt:lpstr>
      <vt:lpstr>Calisto MT</vt:lpstr>
      <vt:lpstr>Wingdings 2</vt:lpstr>
      <vt:lpstr>Slate</vt:lpstr>
      <vt:lpstr>15th Meeting</vt:lpstr>
      <vt:lpstr>Functional Testing</vt:lpstr>
      <vt:lpstr>Folded Structure</vt:lpstr>
      <vt:lpstr>PowerPoint Presentation</vt:lpstr>
      <vt:lpstr>Fabric Tent</vt:lpstr>
      <vt:lpstr>Simulation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Daniela-Andreea Popescu (1191952)</dc:creator>
  <cp:lastModifiedBy>Daniela-Andreea Popescu (1191952)</cp:lastModifiedBy>
  <cp:revision>5</cp:revision>
  <dcterms:created xsi:type="dcterms:W3CDTF">2020-06-04T10:07:39Z</dcterms:created>
  <dcterms:modified xsi:type="dcterms:W3CDTF">2020-06-04T10:30:21Z</dcterms:modified>
</cp:coreProperties>
</file>