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8" r:id="rId10"/>
    <p:sldId id="265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Raleway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524"/>
    <a:srgbClr val="FFA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40f0134c74d08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40f0134c74d08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40f0134c74d08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40f0134c74d08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40f0134c74d08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40f0134c74d08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fa3c89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6fa3c89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fa3c89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fa3c89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6fa3c89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6fa3c89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36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Interim Report:</a:t>
            </a:r>
            <a:br>
              <a:rPr lang="fr" dirty="0"/>
            </a:br>
            <a:r>
              <a:rPr lang="fr" dirty="0"/>
              <a:t>Foldable Disaster Shelter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BIS • 16/04/2020</a:t>
            </a:r>
            <a:endParaRPr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C75447-2920-4D70-9CE4-3BF74387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737" y="2971277"/>
            <a:ext cx="4489263" cy="21722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 descr="Background pointer shape in timeline graphic"/>
          <p:cNvSpPr/>
          <p:nvPr/>
        </p:nvSpPr>
        <p:spPr>
          <a:xfrm>
            <a:off x="340934" y="2199000"/>
            <a:ext cx="1872300" cy="7455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4294967295"/>
          </p:nvPr>
        </p:nvSpPr>
        <p:spPr>
          <a:xfrm>
            <a:off x="340923" y="2336550"/>
            <a:ext cx="1455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chemeClr val="lt1"/>
                </a:solidFill>
              </a:rPr>
              <a:t>23/04/20</a:t>
            </a:r>
            <a:endParaRPr sz="1600" b="1">
              <a:solidFill>
                <a:schemeClr val="lt1"/>
              </a:solidFill>
            </a:endParaRPr>
          </a:p>
        </p:txBody>
      </p:sp>
      <p:grpSp>
        <p:nvGrpSpPr>
          <p:cNvPr id="132" name="Google Shape;132;p22"/>
          <p:cNvGrpSpPr/>
          <p:nvPr/>
        </p:nvGrpSpPr>
        <p:grpSpPr>
          <a:xfrm>
            <a:off x="969270" y="1610215"/>
            <a:ext cx="198900" cy="593656"/>
            <a:chOff x="777447" y="1610215"/>
            <a:chExt cx="198900" cy="593656"/>
          </a:xfrm>
        </p:grpSpPr>
        <p:cxnSp>
          <p:nvCxnSpPr>
            <p:cNvPr id="133" name="Google Shape;133;p22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4" name="Google Shape;134;p22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2"/>
          <p:cNvSpPr txBox="1">
            <a:spLocks noGrp="1"/>
          </p:cNvSpPr>
          <p:nvPr>
            <p:ph type="body" idx="4294967295"/>
          </p:nvPr>
        </p:nvSpPr>
        <p:spPr>
          <a:xfrm>
            <a:off x="155675" y="1084600"/>
            <a:ext cx="2529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600"/>
              <a:t>Final list of Materials 🧾</a:t>
            </a:r>
            <a:endParaRPr sz="1600"/>
          </a:p>
        </p:txBody>
      </p:sp>
      <p:sp>
        <p:nvSpPr>
          <p:cNvPr id="136" name="Google Shape;136;p22" descr="Background pointer shape in timeline graphic"/>
          <p:cNvSpPr/>
          <p:nvPr/>
        </p:nvSpPr>
        <p:spPr>
          <a:xfrm>
            <a:off x="1817054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4294967295"/>
          </p:nvPr>
        </p:nvSpPr>
        <p:spPr>
          <a:xfrm>
            <a:off x="2126317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chemeClr val="lt1"/>
                </a:solidFill>
              </a:rPr>
              <a:t>30/04/20</a:t>
            </a:r>
            <a:endParaRPr sz="1600" b="1">
              <a:solidFill>
                <a:schemeClr val="lt1"/>
              </a:solidFill>
            </a:endParaRPr>
          </a:p>
        </p:txBody>
      </p:sp>
      <p:grpSp>
        <p:nvGrpSpPr>
          <p:cNvPr id="138" name="Google Shape;138;p22"/>
          <p:cNvGrpSpPr/>
          <p:nvPr/>
        </p:nvGrpSpPr>
        <p:grpSpPr>
          <a:xfrm>
            <a:off x="2684632" y="2938958"/>
            <a:ext cx="198900" cy="593656"/>
            <a:chOff x="2223534" y="2938958"/>
            <a:chExt cx="198900" cy="593656"/>
          </a:xfrm>
        </p:grpSpPr>
        <p:cxnSp>
          <p:nvCxnSpPr>
            <p:cNvPr id="139" name="Google Shape;139;p22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0" name="Google Shape;140;p22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22"/>
          <p:cNvSpPr txBox="1">
            <a:spLocks noGrp="1"/>
          </p:cNvSpPr>
          <p:nvPr>
            <p:ph type="body" idx="4294967295"/>
          </p:nvPr>
        </p:nvSpPr>
        <p:spPr>
          <a:xfrm>
            <a:off x="1244337" y="3757725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600"/>
              <a:t>Final Video &amp; CAD ⚙️</a:t>
            </a:r>
            <a:endParaRPr sz="1600"/>
          </a:p>
        </p:txBody>
      </p:sp>
      <p:sp>
        <p:nvSpPr>
          <p:cNvPr id="142" name="Google Shape;142;p22" descr="Background pointer shape in timeline graphic"/>
          <p:cNvSpPr/>
          <p:nvPr/>
        </p:nvSpPr>
        <p:spPr>
          <a:xfrm>
            <a:off x="347197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4294967295"/>
          </p:nvPr>
        </p:nvSpPr>
        <p:spPr>
          <a:xfrm>
            <a:off x="3767755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chemeClr val="lt1"/>
                </a:solidFill>
              </a:rPr>
              <a:t>XX/05/20</a:t>
            </a:r>
            <a:endParaRPr sz="1600" b="1">
              <a:solidFill>
                <a:schemeClr val="lt1"/>
              </a:solidFill>
            </a:endParaRPr>
          </a:p>
        </p:txBody>
      </p:sp>
      <p:grpSp>
        <p:nvGrpSpPr>
          <p:cNvPr id="144" name="Google Shape;144;p22"/>
          <p:cNvGrpSpPr/>
          <p:nvPr/>
        </p:nvGrpSpPr>
        <p:grpSpPr>
          <a:xfrm>
            <a:off x="4319545" y="1610215"/>
            <a:ext cx="198900" cy="593656"/>
            <a:chOff x="3918084" y="1610215"/>
            <a:chExt cx="198900" cy="593656"/>
          </a:xfrm>
        </p:grpSpPr>
        <p:cxnSp>
          <p:nvCxnSpPr>
            <p:cNvPr id="145" name="Google Shape;145;p22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6" name="Google Shape;146;p22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22"/>
          <p:cNvSpPr txBox="1">
            <a:spLocks noGrp="1"/>
          </p:cNvSpPr>
          <p:nvPr>
            <p:ph type="body" idx="4294967295"/>
          </p:nvPr>
        </p:nvSpPr>
        <p:spPr>
          <a:xfrm>
            <a:off x="3180900" y="1084593"/>
            <a:ext cx="29079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600"/>
              <a:t>Return to Portugal 🤞🤞🤞</a:t>
            </a:r>
            <a:endParaRPr sz="1600"/>
          </a:p>
        </p:txBody>
      </p:sp>
      <p:sp>
        <p:nvSpPr>
          <p:cNvPr id="148" name="Google Shape;148;p22" descr="Background pointer shape in timeline graphic"/>
          <p:cNvSpPr/>
          <p:nvPr/>
        </p:nvSpPr>
        <p:spPr>
          <a:xfrm>
            <a:off x="512689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4294967295"/>
          </p:nvPr>
        </p:nvSpPr>
        <p:spPr>
          <a:xfrm>
            <a:off x="5416699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solidFill>
                  <a:schemeClr val="lt1"/>
                </a:solidFill>
              </a:rPr>
              <a:t>06/05/20</a:t>
            </a:r>
            <a:endParaRPr sz="1600" b="1" dirty="0">
              <a:solidFill>
                <a:schemeClr val="lt1"/>
              </a:solidFill>
            </a:endParaRPr>
          </a:p>
        </p:txBody>
      </p:sp>
      <p:grpSp>
        <p:nvGrpSpPr>
          <p:cNvPr id="150" name="Google Shape;150;p22"/>
          <p:cNvGrpSpPr/>
          <p:nvPr/>
        </p:nvGrpSpPr>
        <p:grpSpPr>
          <a:xfrm>
            <a:off x="5973070" y="2938958"/>
            <a:ext cx="198900" cy="593656"/>
            <a:chOff x="5958946" y="2938958"/>
            <a:chExt cx="198900" cy="593656"/>
          </a:xfrm>
        </p:grpSpPr>
        <p:cxnSp>
          <p:nvCxnSpPr>
            <p:cNvPr id="151" name="Google Shape;151;p22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2" name="Google Shape;152;p22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2"/>
          <p:cNvSpPr txBox="1">
            <a:spLocks noGrp="1"/>
          </p:cNvSpPr>
          <p:nvPr>
            <p:ph type="body" idx="4294967295"/>
          </p:nvPr>
        </p:nvSpPr>
        <p:spPr>
          <a:xfrm>
            <a:off x="5126900" y="3757725"/>
            <a:ext cx="25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600"/>
              <a:t>Refined interim report ✅</a:t>
            </a:r>
            <a:endParaRPr sz="1600"/>
          </a:p>
        </p:txBody>
      </p:sp>
      <p:sp>
        <p:nvSpPr>
          <p:cNvPr id="154" name="Google Shape;154;p22" descr="Background pointer shape in timeline graphic"/>
          <p:cNvSpPr/>
          <p:nvPr/>
        </p:nvSpPr>
        <p:spPr>
          <a:xfrm>
            <a:off x="678181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4294967295"/>
          </p:nvPr>
        </p:nvSpPr>
        <p:spPr>
          <a:xfrm>
            <a:off x="7111512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chemeClr val="lt1"/>
                </a:solidFill>
              </a:rPr>
              <a:t>13/05/20</a:t>
            </a:r>
            <a:endParaRPr sz="1600" b="1">
              <a:solidFill>
                <a:schemeClr val="lt1"/>
              </a:solidFill>
            </a:endParaRPr>
          </a:p>
        </p:txBody>
      </p:sp>
      <p:grpSp>
        <p:nvGrpSpPr>
          <p:cNvPr id="156" name="Google Shape;156;p22"/>
          <p:cNvGrpSpPr/>
          <p:nvPr/>
        </p:nvGrpSpPr>
        <p:grpSpPr>
          <a:xfrm>
            <a:off x="7669807" y="1610215"/>
            <a:ext cx="198900" cy="593656"/>
            <a:chOff x="3918084" y="1610215"/>
            <a:chExt cx="198900" cy="593656"/>
          </a:xfrm>
        </p:grpSpPr>
        <p:cxnSp>
          <p:nvCxnSpPr>
            <p:cNvPr id="157" name="Google Shape;157;p22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8" name="Google Shape;158;p22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22"/>
          <p:cNvSpPr txBox="1">
            <a:spLocks noGrp="1"/>
          </p:cNvSpPr>
          <p:nvPr>
            <p:ph type="body" idx="4294967295"/>
          </p:nvPr>
        </p:nvSpPr>
        <p:spPr>
          <a:xfrm>
            <a:off x="6685979" y="1084598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600"/>
              <a:t>Packaging Solution 📦</a:t>
            </a:r>
            <a:endParaRPr sz="1600"/>
          </a:p>
        </p:txBody>
      </p:sp>
      <p:pic>
        <p:nvPicPr>
          <p:cNvPr id="94" name="Picture 93" descr="A picture containing game&#10;&#10;Description automatically generated">
            <a:extLst>
              <a:ext uri="{FF2B5EF4-FFF2-40B4-BE49-F238E27FC236}">
                <a16:creationId xmlns:a16="http://schemas.microsoft.com/office/drawing/2014/main" id="{5C9AB2DB-2B77-4514-BE12-420F0387E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800"/>
          <a:stretch/>
        </p:blipFill>
        <p:spPr>
          <a:xfrm>
            <a:off x="12591" y="940816"/>
            <a:ext cx="9104738" cy="3334384"/>
          </a:xfrm>
          <a:prstGeom prst="rect">
            <a:avLst/>
          </a:prstGeom>
        </p:spPr>
      </p:pic>
      <p:sp>
        <p:nvSpPr>
          <p:cNvPr id="95" name="Google Shape;164;p23" descr="Background pointer shape in timeline graphic">
            <a:extLst>
              <a:ext uri="{FF2B5EF4-FFF2-40B4-BE49-F238E27FC236}">
                <a16:creationId xmlns:a16="http://schemas.microsoft.com/office/drawing/2014/main" id="{EABD0D66-E01F-472F-AFB9-8AAC55184E31}"/>
              </a:ext>
            </a:extLst>
          </p:cNvPr>
          <p:cNvSpPr/>
          <p:nvPr/>
        </p:nvSpPr>
        <p:spPr>
          <a:xfrm>
            <a:off x="353525" y="2263325"/>
            <a:ext cx="1872300" cy="7455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65;p23">
            <a:extLst>
              <a:ext uri="{FF2B5EF4-FFF2-40B4-BE49-F238E27FC236}">
                <a16:creationId xmlns:a16="http://schemas.microsoft.com/office/drawing/2014/main" id="{B2DDE113-BABB-4111-BE4B-DCB7D9086DED}"/>
              </a:ext>
            </a:extLst>
          </p:cNvPr>
          <p:cNvSpPr txBox="1">
            <a:spLocks/>
          </p:cNvSpPr>
          <p:nvPr/>
        </p:nvSpPr>
        <p:spPr>
          <a:xfrm>
            <a:off x="353514" y="2400875"/>
            <a:ext cx="1455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lnSpc>
                <a:spcPct val="100000"/>
              </a:lnSpc>
              <a:buFont typeface="Lato"/>
              <a:buNone/>
            </a:pPr>
            <a:r>
              <a:rPr lang="fr" sz="1600" b="1">
                <a:solidFill>
                  <a:schemeClr val="lt1"/>
                </a:solidFill>
              </a:rPr>
              <a:t>02/06/20</a:t>
            </a:r>
          </a:p>
        </p:txBody>
      </p:sp>
      <p:grpSp>
        <p:nvGrpSpPr>
          <p:cNvPr id="97" name="Google Shape;166;p23">
            <a:extLst>
              <a:ext uri="{FF2B5EF4-FFF2-40B4-BE49-F238E27FC236}">
                <a16:creationId xmlns:a16="http://schemas.microsoft.com/office/drawing/2014/main" id="{8096BCEC-EFC3-47A7-B70B-16C2C65896F1}"/>
              </a:ext>
            </a:extLst>
          </p:cNvPr>
          <p:cNvGrpSpPr/>
          <p:nvPr/>
        </p:nvGrpSpPr>
        <p:grpSpPr>
          <a:xfrm>
            <a:off x="981861" y="1674540"/>
            <a:ext cx="198900" cy="593656"/>
            <a:chOff x="777447" y="1610215"/>
            <a:chExt cx="198900" cy="593656"/>
          </a:xfrm>
        </p:grpSpPr>
        <p:cxnSp>
          <p:nvCxnSpPr>
            <p:cNvPr id="98" name="Google Shape;167;p23">
              <a:extLst>
                <a:ext uri="{FF2B5EF4-FFF2-40B4-BE49-F238E27FC236}">
                  <a16:creationId xmlns:a16="http://schemas.microsoft.com/office/drawing/2014/main" id="{AE515244-D67F-49EA-8AC3-7CF8C5159B3E}"/>
                </a:ext>
              </a:extLst>
            </p:cNvPr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9" name="Google Shape;168;p23">
              <a:extLst>
                <a:ext uri="{FF2B5EF4-FFF2-40B4-BE49-F238E27FC236}">
                  <a16:creationId xmlns:a16="http://schemas.microsoft.com/office/drawing/2014/main" id="{C59B9B83-4DE6-4446-8743-2E1637FA4B4B}"/>
                </a:ext>
              </a:extLst>
            </p:cNvPr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69;p23">
            <a:extLst>
              <a:ext uri="{FF2B5EF4-FFF2-40B4-BE49-F238E27FC236}">
                <a16:creationId xmlns:a16="http://schemas.microsoft.com/office/drawing/2014/main" id="{B2779E1B-C1B6-4BA3-B3D5-338E23ADD904}"/>
              </a:ext>
            </a:extLst>
          </p:cNvPr>
          <p:cNvSpPr txBox="1">
            <a:spLocks/>
          </p:cNvSpPr>
          <p:nvPr/>
        </p:nvSpPr>
        <p:spPr>
          <a:xfrm>
            <a:off x="353516" y="923800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en-US" sz="1600"/>
              <a:t>Results / functional tests </a:t>
            </a:r>
            <a:r>
              <a:rPr lang="fr" sz="1600"/>
              <a:t>📊</a:t>
            </a:r>
          </a:p>
        </p:txBody>
      </p:sp>
      <p:sp>
        <p:nvSpPr>
          <p:cNvPr id="101" name="Google Shape;170;p23" descr="Background pointer shape in timeline graphic">
            <a:extLst>
              <a:ext uri="{FF2B5EF4-FFF2-40B4-BE49-F238E27FC236}">
                <a16:creationId xmlns:a16="http://schemas.microsoft.com/office/drawing/2014/main" id="{B2C33E4B-1566-4327-B11A-FB1FF710EB20}"/>
              </a:ext>
            </a:extLst>
          </p:cNvPr>
          <p:cNvSpPr/>
          <p:nvPr/>
        </p:nvSpPr>
        <p:spPr>
          <a:xfrm>
            <a:off x="1829645" y="2263325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71;p23">
            <a:extLst>
              <a:ext uri="{FF2B5EF4-FFF2-40B4-BE49-F238E27FC236}">
                <a16:creationId xmlns:a16="http://schemas.microsoft.com/office/drawing/2014/main" id="{30176853-A80A-4E0B-AEB3-C8A049DC7B34}"/>
              </a:ext>
            </a:extLst>
          </p:cNvPr>
          <p:cNvSpPr txBox="1">
            <a:spLocks/>
          </p:cNvSpPr>
          <p:nvPr/>
        </p:nvSpPr>
        <p:spPr>
          <a:xfrm>
            <a:off x="2138908" y="2400875"/>
            <a:ext cx="13155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lnSpc>
                <a:spcPct val="100000"/>
              </a:lnSpc>
              <a:buFont typeface="Lato"/>
              <a:buNone/>
            </a:pPr>
            <a:r>
              <a:rPr lang="fr" sz="1600" b="1">
                <a:solidFill>
                  <a:schemeClr val="lt1"/>
                </a:solidFill>
              </a:rPr>
              <a:t>12/06/20</a:t>
            </a:r>
          </a:p>
        </p:txBody>
      </p:sp>
      <p:grpSp>
        <p:nvGrpSpPr>
          <p:cNvPr id="103" name="Google Shape;172;p23">
            <a:extLst>
              <a:ext uri="{FF2B5EF4-FFF2-40B4-BE49-F238E27FC236}">
                <a16:creationId xmlns:a16="http://schemas.microsoft.com/office/drawing/2014/main" id="{2BEEFD69-32AE-452A-A3B6-F26A4B0910CB}"/>
              </a:ext>
            </a:extLst>
          </p:cNvPr>
          <p:cNvGrpSpPr/>
          <p:nvPr/>
        </p:nvGrpSpPr>
        <p:grpSpPr>
          <a:xfrm>
            <a:off x="2697223" y="3003283"/>
            <a:ext cx="198900" cy="593656"/>
            <a:chOff x="2223534" y="2938958"/>
            <a:chExt cx="198900" cy="593656"/>
          </a:xfrm>
        </p:grpSpPr>
        <p:cxnSp>
          <p:nvCxnSpPr>
            <p:cNvPr id="104" name="Google Shape;173;p23">
              <a:extLst>
                <a:ext uri="{FF2B5EF4-FFF2-40B4-BE49-F238E27FC236}">
                  <a16:creationId xmlns:a16="http://schemas.microsoft.com/office/drawing/2014/main" id="{505D067D-B893-4D61-A9FF-A34765862A13}"/>
                </a:ext>
              </a:extLst>
            </p:cNvPr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" name="Google Shape;174;p23">
              <a:extLst>
                <a:ext uri="{FF2B5EF4-FFF2-40B4-BE49-F238E27FC236}">
                  <a16:creationId xmlns:a16="http://schemas.microsoft.com/office/drawing/2014/main" id="{CC566150-20CF-4FD8-8418-EE36F05A72F1}"/>
                </a:ext>
              </a:extLst>
            </p:cNvPr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75;p23">
            <a:extLst>
              <a:ext uri="{FF2B5EF4-FFF2-40B4-BE49-F238E27FC236}">
                <a16:creationId xmlns:a16="http://schemas.microsoft.com/office/drawing/2014/main" id="{71D54B42-65D1-46D0-9861-4C5825D5F1F9}"/>
              </a:ext>
            </a:extLst>
          </p:cNvPr>
          <p:cNvSpPr txBox="1">
            <a:spLocks/>
          </p:cNvSpPr>
          <p:nvPr/>
        </p:nvSpPr>
        <p:spPr>
          <a:xfrm>
            <a:off x="1935815" y="3728950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en-US" sz="1600"/>
              <a:t>Final Report </a:t>
            </a:r>
            <a:r>
              <a:rPr lang="fr" sz="1600"/>
              <a:t>📗</a:t>
            </a:r>
          </a:p>
        </p:txBody>
      </p:sp>
      <p:sp>
        <p:nvSpPr>
          <p:cNvPr id="107" name="Google Shape;176;p23" descr="Background pointer shape in timeline graphic">
            <a:extLst>
              <a:ext uri="{FF2B5EF4-FFF2-40B4-BE49-F238E27FC236}">
                <a16:creationId xmlns:a16="http://schemas.microsoft.com/office/drawing/2014/main" id="{6B7EC8CC-D075-4203-89AD-8F0541C0A06D}"/>
              </a:ext>
            </a:extLst>
          </p:cNvPr>
          <p:cNvSpPr/>
          <p:nvPr/>
        </p:nvSpPr>
        <p:spPr>
          <a:xfrm>
            <a:off x="3484564" y="2263325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77;p23">
            <a:extLst>
              <a:ext uri="{FF2B5EF4-FFF2-40B4-BE49-F238E27FC236}">
                <a16:creationId xmlns:a16="http://schemas.microsoft.com/office/drawing/2014/main" id="{EF1B9C0F-F590-4065-B208-8913B3E0471A}"/>
              </a:ext>
            </a:extLst>
          </p:cNvPr>
          <p:cNvSpPr txBox="1">
            <a:spLocks/>
          </p:cNvSpPr>
          <p:nvPr/>
        </p:nvSpPr>
        <p:spPr>
          <a:xfrm>
            <a:off x="3780346" y="2400875"/>
            <a:ext cx="13155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lnSpc>
                <a:spcPct val="100000"/>
              </a:lnSpc>
              <a:buFont typeface="Lato"/>
              <a:buNone/>
            </a:pPr>
            <a:r>
              <a:rPr lang="fr" sz="1600" b="1">
                <a:solidFill>
                  <a:schemeClr val="lt1"/>
                </a:solidFill>
              </a:rPr>
              <a:t>16/06/20</a:t>
            </a:r>
          </a:p>
        </p:txBody>
      </p:sp>
      <p:grpSp>
        <p:nvGrpSpPr>
          <p:cNvPr id="109" name="Google Shape;178;p23">
            <a:extLst>
              <a:ext uri="{FF2B5EF4-FFF2-40B4-BE49-F238E27FC236}">
                <a16:creationId xmlns:a16="http://schemas.microsoft.com/office/drawing/2014/main" id="{C246F982-F701-4133-8FA0-D41F46D6F9BB}"/>
              </a:ext>
            </a:extLst>
          </p:cNvPr>
          <p:cNvGrpSpPr/>
          <p:nvPr/>
        </p:nvGrpSpPr>
        <p:grpSpPr>
          <a:xfrm>
            <a:off x="4332136" y="1674540"/>
            <a:ext cx="198900" cy="593656"/>
            <a:chOff x="3918084" y="1610215"/>
            <a:chExt cx="198900" cy="593656"/>
          </a:xfrm>
        </p:grpSpPr>
        <p:cxnSp>
          <p:nvCxnSpPr>
            <p:cNvPr id="110" name="Google Shape;179;p23">
              <a:extLst>
                <a:ext uri="{FF2B5EF4-FFF2-40B4-BE49-F238E27FC236}">
                  <a16:creationId xmlns:a16="http://schemas.microsoft.com/office/drawing/2014/main" id="{C16BF5EA-72B2-4ACA-8200-9108FB7C8B47}"/>
                </a:ext>
              </a:extLst>
            </p:cNvPr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1" name="Google Shape;180;p23">
              <a:extLst>
                <a:ext uri="{FF2B5EF4-FFF2-40B4-BE49-F238E27FC236}">
                  <a16:creationId xmlns:a16="http://schemas.microsoft.com/office/drawing/2014/main" id="{DE275942-234F-45EB-B413-F482A3CC7FC6}"/>
                </a:ext>
              </a:extLst>
            </p:cNvPr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81;p23">
            <a:extLst>
              <a:ext uri="{FF2B5EF4-FFF2-40B4-BE49-F238E27FC236}">
                <a16:creationId xmlns:a16="http://schemas.microsoft.com/office/drawing/2014/main" id="{812452B3-B530-4A91-B2F1-7B1733B29605}"/>
              </a:ext>
            </a:extLst>
          </p:cNvPr>
          <p:cNvSpPr txBox="1">
            <a:spLocks/>
          </p:cNvSpPr>
          <p:nvPr/>
        </p:nvSpPr>
        <p:spPr>
          <a:xfrm>
            <a:off x="3310166" y="1235879"/>
            <a:ext cx="22428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en-US" sz="1600"/>
              <a:t>Final presentation </a:t>
            </a:r>
            <a:r>
              <a:rPr lang="fr" sz="1600"/>
              <a:t>👨‍🎓</a:t>
            </a:r>
          </a:p>
        </p:txBody>
      </p:sp>
      <p:sp>
        <p:nvSpPr>
          <p:cNvPr id="113" name="Google Shape;182;p23" descr="Background pointer shape in timeline graphic">
            <a:extLst>
              <a:ext uri="{FF2B5EF4-FFF2-40B4-BE49-F238E27FC236}">
                <a16:creationId xmlns:a16="http://schemas.microsoft.com/office/drawing/2014/main" id="{50E473F0-EDB1-425C-B12D-A321761A2E75}"/>
              </a:ext>
            </a:extLst>
          </p:cNvPr>
          <p:cNvSpPr/>
          <p:nvPr/>
        </p:nvSpPr>
        <p:spPr>
          <a:xfrm>
            <a:off x="5139484" y="2263325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83;p23">
            <a:extLst>
              <a:ext uri="{FF2B5EF4-FFF2-40B4-BE49-F238E27FC236}">
                <a16:creationId xmlns:a16="http://schemas.microsoft.com/office/drawing/2014/main" id="{31A72860-F6DC-47D3-9A1B-6BECC16FA24A}"/>
              </a:ext>
            </a:extLst>
          </p:cNvPr>
          <p:cNvSpPr txBox="1">
            <a:spLocks/>
          </p:cNvSpPr>
          <p:nvPr/>
        </p:nvSpPr>
        <p:spPr>
          <a:xfrm>
            <a:off x="5429290" y="2400875"/>
            <a:ext cx="13155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lnSpc>
                <a:spcPct val="100000"/>
              </a:lnSpc>
              <a:buFont typeface="Lato"/>
              <a:buNone/>
            </a:pPr>
            <a:r>
              <a:rPr lang="fr" sz="1600" b="1">
                <a:solidFill>
                  <a:schemeClr val="lt1"/>
                </a:solidFill>
              </a:rPr>
              <a:t>19/06/20</a:t>
            </a:r>
          </a:p>
        </p:txBody>
      </p:sp>
      <p:grpSp>
        <p:nvGrpSpPr>
          <p:cNvPr id="115" name="Google Shape;184;p23">
            <a:extLst>
              <a:ext uri="{FF2B5EF4-FFF2-40B4-BE49-F238E27FC236}">
                <a16:creationId xmlns:a16="http://schemas.microsoft.com/office/drawing/2014/main" id="{5FCEF740-03C4-4FE7-8122-314B2358ADFC}"/>
              </a:ext>
            </a:extLst>
          </p:cNvPr>
          <p:cNvGrpSpPr/>
          <p:nvPr/>
        </p:nvGrpSpPr>
        <p:grpSpPr>
          <a:xfrm>
            <a:off x="5985661" y="3003283"/>
            <a:ext cx="198900" cy="593656"/>
            <a:chOff x="5958946" y="2938958"/>
            <a:chExt cx="198900" cy="593656"/>
          </a:xfrm>
        </p:grpSpPr>
        <p:cxnSp>
          <p:nvCxnSpPr>
            <p:cNvPr id="116" name="Google Shape;185;p23">
              <a:extLst>
                <a:ext uri="{FF2B5EF4-FFF2-40B4-BE49-F238E27FC236}">
                  <a16:creationId xmlns:a16="http://schemas.microsoft.com/office/drawing/2014/main" id="{E5FABA74-4A1C-4DAA-BAA7-1F7D32662696}"/>
                </a:ext>
              </a:extLst>
            </p:cNvPr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" name="Google Shape;186;p23">
              <a:extLst>
                <a:ext uri="{FF2B5EF4-FFF2-40B4-BE49-F238E27FC236}">
                  <a16:creationId xmlns:a16="http://schemas.microsoft.com/office/drawing/2014/main" id="{C344F998-0BB6-4C92-A0F1-4B1E6EA8896B}"/>
                </a:ext>
              </a:extLst>
            </p:cNvPr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87;p23">
            <a:extLst>
              <a:ext uri="{FF2B5EF4-FFF2-40B4-BE49-F238E27FC236}">
                <a16:creationId xmlns:a16="http://schemas.microsoft.com/office/drawing/2014/main" id="{D0654561-EB2F-430C-A441-EA9F6E583FDC}"/>
              </a:ext>
            </a:extLst>
          </p:cNvPr>
          <p:cNvSpPr txBox="1">
            <a:spLocks/>
          </p:cNvSpPr>
          <p:nvPr/>
        </p:nvSpPr>
        <p:spPr>
          <a:xfrm>
            <a:off x="5552968" y="3596950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en-US" sz="1600"/>
              <a:t>Update </a:t>
            </a:r>
            <a:r>
              <a:rPr lang="fr" sz="1600"/>
              <a:t>🔄</a:t>
            </a:r>
          </a:p>
        </p:txBody>
      </p:sp>
      <p:sp>
        <p:nvSpPr>
          <p:cNvPr id="119" name="Google Shape;188;p23" descr="Background pointer shape in timeline graphic">
            <a:extLst>
              <a:ext uri="{FF2B5EF4-FFF2-40B4-BE49-F238E27FC236}">
                <a16:creationId xmlns:a16="http://schemas.microsoft.com/office/drawing/2014/main" id="{9E151945-7D10-4BA0-A69A-A562281F2323}"/>
              </a:ext>
            </a:extLst>
          </p:cNvPr>
          <p:cNvSpPr/>
          <p:nvPr/>
        </p:nvSpPr>
        <p:spPr>
          <a:xfrm>
            <a:off x="6794404" y="2263325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89;p23">
            <a:extLst>
              <a:ext uri="{FF2B5EF4-FFF2-40B4-BE49-F238E27FC236}">
                <a16:creationId xmlns:a16="http://schemas.microsoft.com/office/drawing/2014/main" id="{5680423B-600F-4C00-B463-2C7EF14C23EC}"/>
              </a:ext>
            </a:extLst>
          </p:cNvPr>
          <p:cNvGrpSpPr/>
          <p:nvPr/>
        </p:nvGrpSpPr>
        <p:grpSpPr>
          <a:xfrm>
            <a:off x="7682398" y="1674540"/>
            <a:ext cx="198900" cy="593656"/>
            <a:chOff x="3918084" y="1610215"/>
            <a:chExt cx="198900" cy="593656"/>
          </a:xfrm>
        </p:grpSpPr>
        <p:cxnSp>
          <p:nvCxnSpPr>
            <p:cNvPr id="121" name="Google Shape;190;p23">
              <a:extLst>
                <a:ext uri="{FF2B5EF4-FFF2-40B4-BE49-F238E27FC236}">
                  <a16:creationId xmlns:a16="http://schemas.microsoft.com/office/drawing/2014/main" id="{C016C9A8-4B06-447C-A509-FA72A6CAB525}"/>
                </a:ext>
              </a:extLst>
            </p:cNvPr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2" name="Google Shape;191;p23">
              <a:extLst>
                <a:ext uri="{FF2B5EF4-FFF2-40B4-BE49-F238E27FC236}">
                  <a16:creationId xmlns:a16="http://schemas.microsoft.com/office/drawing/2014/main" id="{E6DCCB9D-0F9D-424D-B2C5-D6014E0351CD}"/>
                </a:ext>
              </a:extLst>
            </p:cNvPr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92;p23">
            <a:extLst>
              <a:ext uri="{FF2B5EF4-FFF2-40B4-BE49-F238E27FC236}">
                <a16:creationId xmlns:a16="http://schemas.microsoft.com/office/drawing/2014/main" id="{4BA1F196-ABE3-4FEA-A1A0-9CE54E87B504}"/>
              </a:ext>
            </a:extLst>
          </p:cNvPr>
          <p:cNvSpPr txBox="1">
            <a:spLocks/>
          </p:cNvSpPr>
          <p:nvPr/>
        </p:nvSpPr>
        <p:spPr>
          <a:xfrm>
            <a:off x="6698570" y="1235867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en-US" sz="1600"/>
              <a:t>Demo prototype </a:t>
            </a:r>
            <a:r>
              <a:rPr lang="fr" sz="1600"/>
              <a:t>⛺️ </a:t>
            </a:r>
          </a:p>
        </p:txBody>
      </p:sp>
      <p:sp>
        <p:nvSpPr>
          <p:cNvPr id="124" name="Google Shape;193;p23">
            <a:extLst>
              <a:ext uri="{FF2B5EF4-FFF2-40B4-BE49-F238E27FC236}">
                <a16:creationId xmlns:a16="http://schemas.microsoft.com/office/drawing/2014/main" id="{462DC026-473B-4772-A5DF-28D4C45378C3}"/>
              </a:ext>
            </a:extLst>
          </p:cNvPr>
          <p:cNvSpPr txBox="1">
            <a:spLocks/>
          </p:cNvSpPr>
          <p:nvPr/>
        </p:nvSpPr>
        <p:spPr>
          <a:xfrm>
            <a:off x="7124103" y="2400875"/>
            <a:ext cx="13155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lnSpc>
                <a:spcPct val="100000"/>
              </a:lnSpc>
              <a:buFont typeface="Lato"/>
              <a:buNone/>
            </a:pPr>
            <a:r>
              <a:rPr lang="fr" sz="1600" b="1">
                <a:solidFill>
                  <a:schemeClr val="lt1"/>
                </a:solidFill>
              </a:rPr>
              <a:t>23/06/20</a:t>
            </a:r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7DD4D58A-4DA1-46AD-82EE-CA27317745A4}"/>
              </a:ext>
            </a:extLst>
          </p:cNvPr>
          <p:cNvSpPr txBox="1">
            <a:spLocks/>
          </p:cNvSpPr>
          <p:nvPr/>
        </p:nvSpPr>
        <p:spPr>
          <a:xfrm>
            <a:off x="3454408" y="167444"/>
            <a:ext cx="6321600" cy="635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latin typeface="Lato" panose="020B0604020202020204" charset="0"/>
                <a:cs typeface="Lato" panose="020B0604020202020204" charset="0"/>
              </a:rPr>
              <a:t>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  <p:bldP spid="100" grpId="0"/>
      <p:bldP spid="101" grpId="0" animBg="1"/>
      <p:bldP spid="102" grpId="0"/>
      <p:bldP spid="106" grpId="0"/>
      <p:bldP spid="107" grpId="0" animBg="1"/>
      <p:bldP spid="108" grpId="0"/>
      <p:bldP spid="112" grpId="0"/>
      <p:bldP spid="113" grpId="0" animBg="1"/>
      <p:bldP spid="114" grpId="0"/>
      <p:bldP spid="118" grpId="0"/>
      <p:bldP spid="119" grpId="0" animBg="1"/>
      <p:bldP spid="123" grpId="0"/>
      <p:bldP spid="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General view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2"/>
          </p:nvPr>
        </p:nvSpPr>
        <p:spPr>
          <a:xfrm>
            <a:off x="4916776" y="656029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Motivation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Main problems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Objectives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Requirements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roject+management+symbol Images, Stock Photos &amp; Vectors ...">
            <a:extLst>
              <a:ext uri="{FF2B5EF4-FFF2-40B4-BE49-F238E27FC236}">
                <a16:creationId xmlns:a16="http://schemas.microsoft.com/office/drawing/2014/main" id="{0EDFA2F6-F906-415B-B302-8DE9A9E0A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 bwMode="auto">
          <a:xfrm>
            <a:off x="3712711" y="1541721"/>
            <a:ext cx="3801344" cy="2688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347008" y="528963"/>
            <a:ext cx="7122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Progression – Project Management 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F424F-ADEF-4E3E-9821-A7F9D0969C26}"/>
              </a:ext>
            </a:extLst>
          </p:cNvPr>
          <p:cNvSpPr txBox="1"/>
          <p:nvPr/>
        </p:nvSpPr>
        <p:spPr>
          <a:xfrm>
            <a:off x="657923" y="2371695"/>
            <a:ext cx="1892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ato" panose="020B0604020202020204" charset="0"/>
                <a:cs typeface="Lato" panose="020B0604020202020204" charset="0"/>
              </a:rPr>
              <a:t>Resources</a:t>
            </a:r>
          </a:p>
          <a:p>
            <a:pPr algn="ctr"/>
            <a:r>
              <a:rPr lang="en-US" sz="2000" b="1" dirty="0">
                <a:latin typeface="Lato" panose="020B0604020202020204" charset="0"/>
                <a:cs typeface="Lato" panose="020B0604020202020204" charset="0"/>
              </a:rPr>
              <a:t>&amp;</a:t>
            </a:r>
          </a:p>
          <a:p>
            <a:pPr algn="ctr"/>
            <a:r>
              <a:rPr lang="en-US" sz="2000" b="1" dirty="0">
                <a:latin typeface="Lato" panose="020B0604020202020204" charset="0"/>
                <a:cs typeface="Lato" panose="020B0604020202020204" charset="0"/>
              </a:rPr>
              <a:t>Quality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2400311" y="575950"/>
            <a:ext cx="7122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Progression – Marketing Plan</a:t>
            </a:r>
            <a:endParaRPr dirty="0"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901" y="1356820"/>
            <a:ext cx="4609183" cy="329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311" y="1450776"/>
            <a:ext cx="5997006" cy="319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4665" y="1244916"/>
            <a:ext cx="5628298" cy="340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2400311" y="575950"/>
            <a:ext cx="7122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Progression – Sustainability</a:t>
            </a:r>
            <a:endParaRPr dirty="0"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4130"/>
            <a:ext cx="3821749" cy="28663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4005910" y="2067175"/>
            <a:ext cx="4914805" cy="21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 panose="020B0604020202020204" charset="0"/>
                <a:cs typeface="Lato" panose="020B0604020202020204" charset="0"/>
              </a:rPr>
              <a:t>Sustainable development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 panose="020B0604020202020204" charset="0"/>
                <a:cs typeface="Lato" panose="020B0604020202020204" charset="0"/>
              </a:rPr>
              <a:t>Life Cycle Analysis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2022011" y="575950"/>
            <a:ext cx="7122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Progression – Ethic &amp; Deontology</a:t>
            </a:r>
            <a:endParaRPr dirty="0"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555183" y="1211350"/>
            <a:ext cx="4652996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spcBef>
                <a:spcPts val="1600"/>
              </a:spcBef>
              <a:buSzPts val="1600"/>
              <a:buNone/>
            </a:pPr>
            <a:r>
              <a:rPr lang="en-US" sz="1800" b="1" dirty="0">
                <a:solidFill>
                  <a:srgbClr val="F46524"/>
                </a:solidFill>
              </a:rPr>
              <a:t>Engineering Ethics</a:t>
            </a:r>
          </a:p>
          <a:p>
            <a:pPr marL="139700" indent="0">
              <a:buNone/>
            </a:pPr>
            <a:r>
              <a:rPr lang="en-US" sz="1800" b="1" dirty="0">
                <a:solidFill>
                  <a:srgbClr val="F46524"/>
                </a:solidFill>
              </a:rPr>
              <a:t>Sales and Marketing Ethics</a:t>
            </a:r>
          </a:p>
        </p:txBody>
      </p:sp>
      <p:sp>
        <p:nvSpPr>
          <p:cNvPr id="7" name="Google Shape;114;p19">
            <a:extLst>
              <a:ext uri="{FF2B5EF4-FFF2-40B4-BE49-F238E27FC236}">
                <a16:creationId xmlns:a16="http://schemas.microsoft.com/office/drawing/2014/main" id="{F5D00467-463B-46A9-862D-D5E06C0FC79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95662" y="1363690"/>
            <a:ext cx="4149725" cy="3001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800" b="1" dirty="0">
                <a:solidFill>
                  <a:srgbClr val="F46524"/>
                </a:solidFill>
              </a:rPr>
              <a:t>Environmental Ethics</a:t>
            </a:r>
          </a:p>
          <a:p>
            <a:pPr marL="139700" indent="0">
              <a:buNone/>
            </a:pPr>
            <a:r>
              <a:rPr lang="en-US" sz="1800" b="1" dirty="0">
                <a:solidFill>
                  <a:srgbClr val="F46524"/>
                </a:solidFill>
              </a:rPr>
              <a:t>Liability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09E99D2-D6DB-49FA-ACE7-912ADD36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81" y="2523843"/>
            <a:ext cx="5188432" cy="20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423600" y="1800750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0" dirty="0"/>
              <a:t>Project Development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List of materials</a:t>
            </a:r>
            <a:endParaRPr dirty="0"/>
          </a:p>
        </p:txBody>
      </p:sp>
      <p:pic>
        <p:nvPicPr>
          <p:cNvPr id="2050" name="Picture 2" descr="Building a Laminated Wood Beam | How To Build A House">
            <a:extLst>
              <a:ext uri="{FF2B5EF4-FFF2-40B4-BE49-F238E27FC236}">
                <a16:creationId xmlns:a16="http://schemas.microsoft.com/office/drawing/2014/main" id="{50A3997A-40C7-43E5-A301-5C40A1AEC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67" l="1911" r="99363">
                        <a14:foregroundMark x1="44745" y1="24000" x2="57484" y2="21000"/>
                        <a14:foregroundMark x1="57484" y1="21000" x2="66401" y2="33167"/>
                        <a14:foregroundMark x1="66401" y1="33167" x2="67516" y2="57000"/>
                        <a14:foregroundMark x1="67516" y1="57000" x2="67516" y2="56667"/>
                        <a14:foregroundMark x1="76274" y1="30167" x2="70860" y2="19667"/>
                        <a14:foregroundMark x1="70860" y1="19667" x2="37420" y2="5500"/>
                        <a14:foregroundMark x1="37420" y1="5500" x2="10987" y2="6167"/>
                        <a14:foregroundMark x1="10987" y1="6167" x2="7325" y2="17333"/>
                        <a14:foregroundMark x1="7325" y1="17333" x2="34395" y2="10667"/>
                        <a14:foregroundMark x1="34395" y1="10667" x2="50955" y2="17333"/>
                        <a14:foregroundMark x1="50955" y1="17333" x2="46975" y2="28167"/>
                        <a14:foregroundMark x1="46975" y1="28167" x2="62898" y2="30833"/>
                        <a14:foregroundMark x1="62898" y1="30833" x2="73408" y2="37333"/>
                        <a14:foregroundMark x1="73408" y1="37333" x2="82643" y2="30500"/>
                        <a14:foregroundMark x1="82643" y1="30500" x2="76274" y2="20333"/>
                        <a14:foregroundMark x1="76274" y1="20333" x2="71338" y2="17167"/>
                        <a14:foregroundMark x1="46975" y1="27000" x2="56369" y2="40500"/>
                        <a14:foregroundMark x1="56369" y1="40500" x2="58280" y2="47833"/>
                        <a14:foregroundMark x1="57962" y1="8000" x2="47611" y2="3167"/>
                        <a14:foregroundMark x1="47611" y1="3167" x2="10191" y2="4667"/>
                        <a14:foregroundMark x1="10191" y1="4667" x2="5573" y2="2667"/>
                        <a14:foregroundMark x1="2866" y1="2167" x2="1911" y2="0"/>
                        <a14:foregroundMark x1="60669" y1="88000" x2="51115" y2="93333"/>
                        <a14:foregroundMark x1="51115" y1="93333" x2="49045" y2="90667"/>
                        <a14:foregroundMark x1="53503" y1="97167" x2="53503" y2="97167"/>
                        <a14:foregroundMark x1="81529" y1="80000" x2="91879" y2="72333"/>
                        <a14:foregroundMark x1="91879" y1="72333" x2="96497" y2="61833"/>
                        <a14:foregroundMark x1="96497" y1="61833" x2="89968" y2="51333"/>
                        <a14:foregroundMark x1="89968" y1="51333" x2="84713" y2="47333"/>
                        <a14:foregroundMark x1="89490" y1="59667" x2="84236" y2="75333"/>
                        <a14:foregroundMark x1="88535" y1="71333" x2="97611" y2="64333"/>
                        <a14:foregroundMark x1="97611" y1="64333" x2="91720" y2="54500"/>
                        <a14:foregroundMark x1="91720" y1="54500" x2="99363" y2="62500"/>
                        <a14:foregroundMark x1="99363" y1="62500" x2="90924" y2="6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58" y="1562704"/>
            <a:ext cx="1607898" cy="153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ruce wood lumber - Spruce Wood Lumber Wholesale Trader from Mumbai">
            <a:extLst>
              <a:ext uri="{FF2B5EF4-FFF2-40B4-BE49-F238E27FC236}">
                <a16:creationId xmlns:a16="http://schemas.microsoft.com/office/drawing/2014/main" id="{288E1595-27CC-480F-AA1C-B4D5BE483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0" b="11001"/>
          <a:stretch/>
        </p:blipFill>
        <p:spPr bwMode="auto">
          <a:xfrm>
            <a:off x="2797371" y="3210225"/>
            <a:ext cx="1868873" cy="13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5E0C9CB-31F9-4A23-9231-7D370ED0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53" l="9811" r="99645">
                        <a14:foregroundMark x1="40662" y1="83097" x2="38061" y2="81915"/>
                        <a14:foregroundMark x1="73995" y1="81087" x2="92790" y2="72577"/>
                        <a14:foregroundMark x1="92790" y1="72577" x2="93381" y2="63239"/>
                        <a14:foregroundMark x1="93381" y1="63239" x2="86525" y2="54846"/>
                        <a14:foregroundMark x1="86525" y1="54846" x2="82506" y2="44208"/>
                        <a14:foregroundMark x1="82506" y1="44208" x2="88889" y2="37352"/>
                        <a14:foregroundMark x1="88889" y1="37352" x2="91371" y2="28014"/>
                        <a14:foregroundMark x1="91371" y1="28014" x2="90307" y2="17376"/>
                        <a14:foregroundMark x1="90307" y1="17376" x2="82033" y2="10165"/>
                        <a14:foregroundMark x1="82033" y1="10165" x2="71040" y2="10402"/>
                        <a14:foregroundMark x1="71040" y1="10402" x2="61820" y2="5792"/>
                        <a14:foregroundMark x1="61820" y1="5792" x2="40307" y2="10165"/>
                        <a14:foregroundMark x1="40307" y1="10165" x2="51773" y2="6974"/>
                        <a14:foregroundMark x1="51773" y1="6974" x2="64066" y2="6974"/>
                        <a14:foregroundMark x1="64066" y1="6974" x2="73522" y2="9102"/>
                        <a14:foregroundMark x1="73522" y1="9102" x2="71040" y2="18913"/>
                        <a14:foregroundMark x1="71040" y1="18913" x2="90071" y2="4255"/>
                        <a14:foregroundMark x1="90071" y1="4255" x2="98700" y2="7447"/>
                        <a14:foregroundMark x1="98700" y1="7447" x2="91844" y2="18558"/>
                        <a14:foregroundMark x1="91844" y1="18558" x2="94681" y2="39125"/>
                        <a14:foregroundMark x1="94681" y1="39125" x2="83806" y2="40071"/>
                        <a14:foregroundMark x1="83806" y1="40071" x2="75059" y2="32388"/>
                        <a14:foregroundMark x1="75059" y1="32388" x2="77069" y2="22695"/>
                        <a14:foregroundMark x1="77069" y1="22695" x2="86407" y2="23404"/>
                        <a14:foregroundMark x1="86407" y1="23404" x2="86407" y2="23522"/>
                        <a14:foregroundMark x1="46099" y1="6856" x2="65721" y2="0"/>
                        <a14:foregroundMark x1="98936" y1="2719" x2="96099" y2="26714"/>
                        <a14:foregroundMark x1="96099" y1="26714" x2="99764" y2="59929"/>
                        <a14:foregroundMark x1="99764" y1="59929" x2="95626" y2="69504"/>
                        <a14:foregroundMark x1="95626" y1="69504" x2="93853" y2="70095"/>
                        <a14:foregroundMark x1="99645" y1="69031" x2="99645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43" y="1521348"/>
            <a:ext cx="1619011" cy="161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00% Cotton Fabric | LVB Landwirtschaftliche GmbH">
            <a:extLst>
              <a:ext uri="{FF2B5EF4-FFF2-40B4-BE49-F238E27FC236}">
                <a16:creationId xmlns:a16="http://schemas.microsoft.com/office/drawing/2014/main" id="{248C3E11-2F11-44EA-B7F2-ED34EF93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43" y="3265870"/>
            <a:ext cx="1609060" cy="120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BE0153-8111-4DF8-819C-D2A97C866F74}"/>
              </a:ext>
            </a:extLst>
          </p:cNvPr>
          <p:cNvSpPr txBox="1"/>
          <p:nvPr/>
        </p:nvSpPr>
        <p:spPr>
          <a:xfrm>
            <a:off x="592971" y="3210225"/>
            <a:ext cx="17472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B0604020202020204" charset="0"/>
                <a:cs typeface="Lato" panose="020B0604020202020204" charset="0"/>
              </a:rPr>
              <a:t>Spruce Wood Plate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80586-69D3-4F1C-A149-A44BBBA06546}"/>
              </a:ext>
            </a:extLst>
          </p:cNvPr>
          <p:cNvSpPr txBox="1"/>
          <p:nvPr/>
        </p:nvSpPr>
        <p:spPr>
          <a:xfrm>
            <a:off x="5491826" y="1595776"/>
            <a:ext cx="11270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B0604020202020204" charset="0"/>
                <a:cs typeface="Lato" panose="020B0604020202020204" charset="0"/>
              </a:rPr>
              <a:t>Cork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78BF9-BC00-41AA-B221-E8315AC48171}"/>
              </a:ext>
            </a:extLst>
          </p:cNvPr>
          <p:cNvSpPr txBox="1"/>
          <p:nvPr/>
        </p:nvSpPr>
        <p:spPr>
          <a:xfrm>
            <a:off x="5412193" y="3265870"/>
            <a:ext cx="128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B0604020202020204" charset="0"/>
                <a:cs typeface="Lato" panose="020B0604020202020204" charset="0"/>
              </a:rPr>
              <a:t>Cotton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DD6DC-E3C9-431C-944F-216F76161844}"/>
              </a:ext>
            </a:extLst>
          </p:cNvPr>
          <p:cNvSpPr txBox="1"/>
          <p:nvPr/>
        </p:nvSpPr>
        <p:spPr>
          <a:xfrm>
            <a:off x="592971" y="1595776"/>
            <a:ext cx="1637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B0604020202020204" charset="0"/>
                <a:cs typeface="Lato" panose="020B0604020202020204" charset="0"/>
              </a:rPr>
              <a:t>Laminated Oak Wood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207A-C69C-4AE2-9EB6-CFECA1B7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Lato" panose="020B0604020202020204" charset="0"/>
                <a:cs typeface="Lato" panose="020B0604020202020204" charset="0"/>
              </a:rPr>
              <a:t>“</a:t>
            </a:r>
            <a:r>
              <a:rPr lang="en-US" i="1" dirty="0" err="1">
                <a:latin typeface="Lato" panose="020B0604020202020204" charset="0"/>
                <a:cs typeface="Lato" panose="020B0604020202020204" charset="0"/>
              </a:rPr>
              <a:t>SafeBIS</a:t>
            </a:r>
            <a:r>
              <a:rPr lang="en-US" i="1" dirty="0">
                <a:latin typeface="Lato" panose="020B0604020202020204" charset="0"/>
                <a:cs typeface="Lato" panose="020B0604020202020204" charset="0"/>
              </a:rPr>
              <a:t> for a new beginning”</a:t>
            </a:r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78602EA-FCD1-4EAD-9D94-7F8894D6A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9" t="25060" r="32531" b="13467"/>
          <a:stretch/>
        </p:blipFill>
        <p:spPr>
          <a:xfrm>
            <a:off x="0" y="1383114"/>
            <a:ext cx="3769196" cy="3161842"/>
          </a:xfrm>
          <a:prstGeom prst="rect">
            <a:avLst/>
          </a:prstGeom>
        </p:spPr>
      </p:pic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31F4186-DE11-4700-A804-913410A23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5" t="19231" r="16914" b="16273"/>
          <a:stretch/>
        </p:blipFill>
        <p:spPr>
          <a:xfrm>
            <a:off x="3515126" y="1967023"/>
            <a:ext cx="3019682" cy="1994024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1FB29E-6F55-4DEC-ADE2-0847D51752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03" t="15647" r="17257" b="12043"/>
          <a:stretch/>
        </p:blipFill>
        <p:spPr>
          <a:xfrm>
            <a:off x="6442456" y="1927754"/>
            <a:ext cx="2701544" cy="20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122</Words>
  <Application>Microsoft Office PowerPoint</Application>
  <PresentationFormat>On-screen Show (16:9)</PresentationFormat>
  <Paragraphs>54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Lato</vt:lpstr>
      <vt:lpstr>Arial</vt:lpstr>
      <vt:lpstr>Raleway</vt:lpstr>
      <vt:lpstr>Swiss</vt:lpstr>
      <vt:lpstr>Interim Report: Foldable Disaster Shelter</vt:lpstr>
      <vt:lpstr>General view</vt:lpstr>
      <vt:lpstr>Progression – Project Management </vt:lpstr>
      <vt:lpstr>Progression – Marketing Plan</vt:lpstr>
      <vt:lpstr>Progression – Sustainability</vt:lpstr>
      <vt:lpstr>Progression – Ethic &amp; Deontology</vt:lpstr>
      <vt:lpstr>Project Development</vt:lpstr>
      <vt:lpstr>List of materials</vt:lpstr>
      <vt:lpstr>“SafeBIS for a new beginning”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Interim Report: Foldable Disaster Shelter</dc:title>
  <cp:lastModifiedBy>Daniela-Andreea Popescu (1191952)</cp:lastModifiedBy>
  <cp:revision>18</cp:revision>
  <dcterms:modified xsi:type="dcterms:W3CDTF">2020-04-08T22:37:10Z</dcterms:modified>
</cp:coreProperties>
</file>